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90" r:id="rId5"/>
    <p:sldId id="268" r:id="rId6"/>
    <p:sldId id="272" r:id="rId7"/>
    <p:sldId id="257" r:id="rId8"/>
    <p:sldId id="261" r:id="rId9"/>
    <p:sldId id="258" r:id="rId10"/>
    <p:sldId id="262" r:id="rId11"/>
    <p:sldId id="264" r:id="rId12"/>
    <p:sldId id="263" r:id="rId13"/>
    <p:sldId id="274" r:id="rId14"/>
    <p:sldId id="259" r:id="rId15"/>
    <p:sldId id="287" r:id="rId16"/>
    <p:sldId id="270" r:id="rId17"/>
    <p:sldId id="273" r:id="rId18"/>
    <p:sldId id="276" r:id="rId19"/>
    <p:sldId id="278" r:id="rId20"/>
    <p:sldId id="277" r:id="rId21"/>
    <p:sldId id="271" r:id="rId22"/>
    <p:sldId id="275" r:id="rId23"/>
    <p:sldId id="267" r:id="rId24"/>
    <p:sldId id="281" r:id="rId25"/>
    <p:sldId id="260" r:id="rId26"/>
    <p:sldId id="280" r:id="rId27"/>
    <p:sldId id="282" r:id="rId28"/>
    <p:sldId id="285" r:id="rId29"/>
    <p:sldId id="286" r:id="rId30"/>
    <p:sldId id="283" r:id="rId31"/>
    <p:sldId id="266" r:id="rId32"/>
    <p:sldId id="284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/>
          </p:cNvSpPr>
          <p:nvPr userDrawn="1"/>
        </p:nvSpPr>
        <p:spPr>
          <a:xfrm>
            <a:off x="7063274" y="-169165"/>
            <a:ext cx="5321808" cy="7196328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77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 sz="3600"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 sz="2800"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 sz="2200"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 sz="1800"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 sz="1400"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69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31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15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88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D5B2-C568-481C-B536-869A71788F45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C3FE3-7BD7-4B53-B0C1-9B3F7720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2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D5B2-C568-481C-B536-869A71788F45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C3FE3-7BD7-4B53-B0C1-9B3F7720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12" imgW="2279520" imgH="1310400" progId="Photoshop.Image.18">
                  <p:embed/>
                </p:oleObj>
              </mc:Choice>
              <mc:Fallback>
                <p:oleObj name="Image" r:id="rId12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9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rketplace.visualstudio.com/items?itemName=Dakahn.PowerQuerySD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google.be/url?sa=i&amp;rct=j&amp;q=&amp;esrc=s&amp;source=images&amp;cd=&amp;cad=rja&amp;uact=8&amp;ved=0ahUKEwjR9Ojn1rLUAhVJPxQKHch7C3sQjRwIBw&amp;url=http://geekandpoke.typepad.com/geekandpoke/2010/02/the-geek-joke-of-the-week.html&amp;psig=AFQjCNGfR00EQbXKJBn5ltPbJ2dH_9p8jw&amp;ust=1497163501205296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hyperlink" Target="http://github.com/Seddryck/RsPackage" TargetMode="External"/><Relationship Id="rId7" Type="http://schemas.openxmlformats.org/officeDocument/2006/relationships/hyperlink" Target="http://www.elia.be/" TargetMode="External"/><Relationship Id="rId2" Type="http://schemas.openxmlformats.org/officeDocument/2006/relationships/hyperlink" Target="http://www.nbi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Seddryck/Tibre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github.com/Seddryck/ERMine" TargetMode="External"/><Relationship Id="rId10" Type="http://schemas.openxmlformats.org/officeDocument/2006/relationships/hyperlink" Target="http://seddryck.wordpress.com/" TargetMode="External"/><Relationship Id="rId4" Type="http://schemas.openxmlformats.org/officeDocument/2006/relationships/hyperlink" Target="http://github.com/Seddryck/Cassis" TargetMode="External"/><Relationship Id="rId9" Type="http://schemas.openxmlformats.org/officeDocument/2006/relationships/hyperlink" Target="https://twitter.com/Seddryc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5385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48703" y="2334872"/>
            <a:ext cx="5475146" cy="1611977"/>
          </a:xfrm>
        </p:spPr>
        <p:txBody>
          <a:bodyPr anchor="t"/>
          <a:lstStyle/>
          <a:p>
            <a:pPr algn="ctr"/>
            <a:r>
              <a:rPr lang="en-GB" sz="4800" dirty="0"/>
              <a:t>It’s Power Query M</a:t>
            </a:r>
            <a:br>
              <a:rPr lang="en-GB" dirty="0"/>
            </a:br>
            <a:r>
              <a:rPr lang="en-GB" sz="4800" dirty="0"/>
              <a:t>Let’s have some fun!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7282" y="5728995"/>
            <a:ext cx="3984171" cy="1653173"/>
          </a:xfrm>
        </p:spPr>
        <p:txBody>
          <a:bodyPr/>
          <a:lstStyle/>
          <a:p>
            <a:r>
              <a:rPr lang="en-GB" sz="3600" dirty="0"/>
              <a:t>Cédric L. Charlier</a:t>
            </a:r>
          </a:p>
          <a:p>
            <a:r>
              <a:rPr lang="en-GB" sz="2800" dirty="0"/>
              <a:t>@Seddryck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538881" y="3115693"/>
            <a:ext cx="5494789" cy="251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1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Values, list, records and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5"/>
            <a:ext cx="5374905" cy="19871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  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number 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logical 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text 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 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null value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#duration (0,1,30,0)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36692" y="1523814"/>
            <a:ext cx="5374905" cy="1601942"/>
          </a:xfrm>
          <a:prstGeom prst="rect">
            <a:avLst/>
          </a:prstGeom>
        </p:spPr>
        <p:txBody>
          <a:bodyPr vert="horz" lIns="0" tIns="0" rIns="18000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96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{123, true, "A"} 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{1, 2, 3} </a:t>
            </a:r>
          </a:p>
          <a:p>
            <a:pPr>
              <a:spcBef>
                <a:spcPts val="0"/>
              </a:spcBef>
            </a:pP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{1, 3..7, 9} </a:t>
            </a:r>
            <a:r>
              <a:rPr lang="en-GB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//list with values 1, 3, 4, 5, 6, 7, 9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82083" y="3646842"/>
            <a:ext cx="5374905" cy="29368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  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 = 1,    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 = 2,    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= 3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record</a:t>
            </a:r>
            <a:endParaRPr lang="en-GB" sz="25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436691" y="3510975"/>
            <a:ext cx="5374905" cy="2845837"/>
          </a:xfrm>
        </p:spPr>
        <p:txBody>
          <a:bodyPr>
            <a:noAutofit/>
          </a:bodyPr>
          <a:lstStyle/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#table(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{"A", "B"},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{1, 2},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{3, 4}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86" y="1455576"/>
            <a:ext cx="27992" cy="522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2082" y="3437979"/>
            <a:ext cx="11215869" cy="46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8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Nested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Sales =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 </a:t>
            </a:r>
            <a:r>
              <a:rPr lang="en-GB" sz="2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FirstHalf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1000,     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SecondHalf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1100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],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Sales[</a:t>
            </a:r>
            <a:r>
              <a:rPr lang="en-GB" sz="2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FirstHalf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Sales[</a:t>
            </a:r>
            <a:r>
              <a:rPr lang="en-GB" sz="2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SecondHalf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Sales =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 [ Year = 2007,                   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Total = 2100             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],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 Year = 2008,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Total = 2500             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 </a:t>
            </a:r>
            <a:r>
              <a:rPr lang="en-GB" sz="2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TotalSales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Sales{0}[Total] + </a:t>
            </a:r>
          </a:p>
          <a:p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Sales{1}[Total] // 4600   ]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3960" y="1489388"/>
            <a:ext cx="2443662" cy="3246228"/>
            <a:chOff x="692394" y="1251127"/>
            <a:chExt cx="2443662" cy="3506662"/>
          </a:xfrm>
        </p:grpSpPr>
        <p:sp>
          <p:nvSpPr>
            <p:cNvPr id="12" name="Arc 11"/>
            <p:cNvSpPr/>
            <p:nvPr/>
          </p:nvSpPr>
          <p:spPr>
            <a:xfrm rot="12829899">
              <a:off x="692394" y="1251127"/>
              <a:ext cx="2443662" cy="3506662"/>
            </a:xfrm>
            <a:prstGeom prst="arc">
              <a:avLst>
                <a:gd name="adj1" fmla="val 16200000"/>
                <a:gd name="adj2" fmla="val 180768"/>
              </a:avLst>
            </a:prstGeom>
            <a:ln w="635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933061" y="4208106"/>
              <a:ext cx="1287625" cy="494523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GB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6873" y="2829261"/>
            <a:ext cx="2781376" cy="2320633"/>
            <a:chOff x="354680" y="2361572"/>
            <a:chExt cx="2781376" cy="2341057"/>
          </a:xfrm>
        </p:grpSpPr>
        <p:sp>
          <p:nvSpPr>
            <p:cNvPr id="15" name="Arc 14"/>
            <p:cNvSpPr/>
            <p:nvPr/>
          </p:nvSpPr>
          <p:spPr>
            <a:xfrm rot="12829899">
              <a:off x="354680" y="2361572"/>
              <a:ext cx="2443662" cy="2293509"/>
            </a:xfrm>
            <a:prstGeom prst="arc">
              <a:avLst>
                <a:gd name="adj1" fmla="val 16200000"/>
                <a:gd name="adj2" fmla="val 180768"/>
              </a:avLst>
            </a:prstGeom>
            <a:ln w="635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933061" y="4208106"/>
              <a:ext cx="2202995" cy="494523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GB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55254" y="3667319"/>
            <a:ext cx="3308993" cy="1005478"/>
            <a:chOff x="2112579" y="3426881"/>
            <a:chExt cx="3308993" cy="1005478"/>
          </a:xfrm>
        </p:grpSpPr>
        <p:sp>
          <p:nvSpPr>
            <p:cNvPr id="17" name="Oval 16"/>
            <p:cNvSpPr/>
            <p:nvPr/>
          </p:nvSpPr>
          <p:spPr>
            <a:xfrm>
              <a:off x="2112579" y="3977484"/>
              <a:ext cx="2202995" cy="45487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GB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90498" y="3426881"/>
              <a:ext cx="1431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>
                  <a:solidFill>
                    <a:srgbClr val="00B050"/>
                  </a:solidFill>
                </a:rPr>
                <a:t>Lookup operator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37176" y="4509742"/>
            <a:ext cx="2237898" cy="1106770"/>
            <a:chOff x="3350661" y="3325589"/>
            <a:chExt cx="2237898" cy="1106770"/>
          </a:xfrm>
        </p:grpSpPr>
        <p:sp>
          <p:nvSpPr>
            <p:cNvPr id="21" name="Oval 20"/>
            <p:cNvSpPr/>
            <p:nvPr/>
          </p:nvSpPr>
          <p:spPr>
            <a:xfrm>
              <a:off x="3350661" y="3977484"/>
              <a:ext cx="720763" cy="45487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GB" sz="24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7485" y="3325589"/>
              <a:ext cx="143107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>
                  <a:solidFill>
                    <a:srgbClr val="00B050"/>
                  </a:solidFill>
                </a:rPr>
                <a:t>Positional index operator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and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754" y="2453951"/>
            <a:ext cx="5450507" cy="39760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Parameters between brackets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Symbol </a:t>
            </a:r>
            <a:r>
              <a:rPr lang="en-GB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/>
              <a:t>to separate declaration and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Lazy evaluation of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Persistence of evaluation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1754" y="1523814"/>
            <a:ext cx="5374905" cy="1601942"/>
          </a:xfrm>
          <a:prstGeom prst="rect">
            <a:avLst/>
          </a:prstGeom>
        </p:spPr>
        <p:txBody>
          <a:bodyPr vert="horz" lIns="0" tIns="0" rIns="18000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96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ES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 =&gt; (x + y) / 2 </a:t>
            </a:r>
            <a:endParaRPr lang="en-GB" sz="25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78208" y="4125499"/>
            <a:ext cx="5374905" cy="2261119"/>
          </a:xfrm>
          <a:prstGeom prst="rect">
            <a:avLst/>
          </a:prstGeom>
        </p:spPr>
        <p:txBody>
          <a:bodyPr vert="horz" lIns="0" tIns="0" rIns="18000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96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5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89716" y="1324947"/>
            <a:ext cx="27992" cy="522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 noGrp="1"/>
          </p:cNvSpPr>
          <p:nvPr>
            <p:ph sz="half" idx="2"/>
          </p:nvPr>
        </p:nvSpPr>
        <p:spPr>
          <a:xfrm>
            <a:off x="6320764" y="1325563"/>
            <a:ext cx="5490235" cy="5151437"/>
          </a:xfrm>
          <a:prstGeom prst="rect">
            <a:avLst/>
          </a:prstGeom>
        </p:spPr>
        <p:txBody>
          <a:bodyPr vert="horz" lIns="0" tIns="0" rIns="18000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96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190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     </a:t>
            </a:r>
          </a:p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A1 = A2 * 2,</a:t>
            </a:r>
          </a:p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A2 = A3 + 1,   </a:t>
            </a:r>
          </a:p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A3 = 1  </a:t>
            </a:r>
          </a:p>
          <a:p>
            <a:pPr>
              <a:spcBef>
                <a:spcPts val="0"/>
              </a:spcBef>
            </a:pPr>
            <a:r>
              <a:rPr lang="pt-BR" sz="2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800" dirty="0"/>
              <a:t>Equivalent to </a:t>
            </a: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     </a:t>
            </a: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A1 = 4,</a:t>
            </a: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A2 = 2,   </a:t>
            </a: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A3 = 1  </a:t>
            </a: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4929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library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500 predefined functions: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Manipulate values 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TextPositionOf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(“Hello”,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Modify lists, records and tables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Record.FieldCount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Table.AddColumn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Access data sources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Sql.Database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1790718" lvl="2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Web.Contents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140881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Simplified declaration – function taking a single parameter “_” (underscore)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each _+1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 (_) =&gt; _ + 1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each [A]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 (_) =&gt; _[A]</a:t>
            </a:r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Table.SelectRows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(t, each [Weight]&gt;12) 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 </a:t>
            </a:r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Table.SelectRows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(t, (x) =&gt; x[Weight]&gt;12)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38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editor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116" y="1523761"/>
            <a:ext cx="4728766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“Advanced editor”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Notepad++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Visual Studio and </a:t>
            </a:r>
            <a:r>
              <a:rPr lang="en-US" dirty="0">
                <a:hlinkClick r:id="rId2"/>
              </a:rPr>
              <a:t>Power Query SDK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83" y="1796526"/>
            <a:ext cx="6355983" cy="42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48465" y="381374"/>
            <a:ext cx="4262167" cy="196994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The secret of being boring is to say everything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9815804" y="2732688"/>
            <a:ext cx="1994828" cy="158856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rgbClr val="00B050"/>
                </a:solidFill>
              </a:rPr>
              <a:t>Voltaire</a:t>
            </a:r>
          </a:p>
        </p:txBody>
      </p:sp>
    </p:spTree>
    <p:extLst>
      <p:ext uri="{BB962C8B-B14F-4D97-AF65-F5344CB8AC3E}">
        <p14:creationId xmlns:p14="http://schemas.microsoft.com/office/powerpoint/2010/main" val="3637004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(live 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6458223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 a list with 5000 elements from 1 to 5000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 a record by adding a second field with random value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How-to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Each keyword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Persistence of evaluation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04" y="1850333"/>
            <a:ext cx="4893094" cy="38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8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87227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Metadata freedom !!!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17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… then … else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708635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Select between two expressions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Based on a logical condition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dirty="0"/>
              <a:t> is not facultative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But you can explicitly inform that this path is not implemented </a:t>
            </a:r>
            <a:r>
              <a:rPr lang="en-US"/>
              <a:t>by using </a:t>
            </a:r>
            <a:r>
              <a:rPr lang="en-US" dirty="0"/>
              <a:t>an ellipsis (…)</a:t>
            </a:r>
          </a:p>
          <a:p>
            <a:pPr lvl="1"/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a&lt;b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a+2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pic>
        <p:nvPicPr>
          <p:cNvPr id="7170" name="Picture 2" descr="Image result for A programmer is going to the grocery store and his wife tells him, &quot;Buy a gallon of milk, and if there are eggs, buy a dozen.&quot; So the programmer goes, buys everything, and drives back to his house. Upon arrival, his wife angrily asks him, &quot;Why did you get 13 gallons of milk?&quot; The programmer says, &quot;There were eggs!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68" y="1523761"/>
            <a:ext cx="3471930" cy="46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7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2" y="5675524"/>
            <a:ext cx="1142952" cy="571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89" y="3595355"/>
            <a:ext cx="1523936" cy="683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2802" r="23577"/>
          <a:stretch/>
        </p:blipFill>
        <p:spPr>
          <a:xfrm>
            <a:off x="7651924" y="5585106"/>
            <a:ext cx="1142952" cy="752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518" y="2540455"/>
            <a:ext cx="1904919" cy="4047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640" y="3716616"/>
            <a:ext cx="1523936" cy="5714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689" y="4794541"/>
            <a:ext cx="1523936" cy="411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149" y="2418132"/>
            <a:ext cx="1904919" cy="6723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779" y="2432386"/>
            <a:ext cx="1904919" cy="5128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300" y="932665"/>
            <a:ext cx="3855123" cy="15239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4945" y="5692192"/>
            <a:ext cx="1142952" cy="5381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591" y="4803610"/>
            <a:ext cx="1523936" cy="5994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640" y="4794541"/>
            <a:ext cx="1523936" cy="4729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3591" y="3438910"/>
            <a:ext cx="1523936" cy="888963"/>
          </a:xfrm>
          <a:prstGeom prst="rect">
            <a:avLst/>
          </a:prstGeom>
        </p:spPr>
      </p:pic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Sponsors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! THX!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083" y="1451062"/>
            <a:ext cx="1738233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You Rock! Sponsor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2082" y="2416774"/>
            <a:ext cx="1322798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Gold Sponsor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2083" y="3591178"/>
            <a:ext cx="1373005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Silver Sponsor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081" y="5585107"/>
            <a:ext cx="1499834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Bronze Sponsor</a:t>
            </a:r>
          </a:p>
        </p:txBody>
      </p:sp>
    </p:spTree>
    <p:extLst>
      <p:ext uri="{BB962C8B-B14F-4D97-AF65-F5344CB8AC3E}">
        <p14:creationId xmlns:p14="http://schemas.microsoft.com/office/powerpoint/2010/main" val="258370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parse some html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665604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Encoded with pattern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&amp;#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First iteration: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Only 1 special char by word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 error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u="sng" dirty="0" err="1">
                <a:solidFill>
                  <a:schemeClr val="tx2"/>
                </a:solidFill>
              </a:rPr>
              <a:t>Expl</a:t>
            </a:r>
            <a:r>
              <a:rPr lang="en-US" u="sng" dirty="0">
                <a:solidFill>
                  <a:schemeClr val="tx2"/>
                </a:solidFill>
              </a:rPr>
              <a:t>: </a:t>
            </a:r>
          </a:p>
          <a:p>
            <a:pPr lvl="2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C&amp;#233;dric </a:t>
            </a:r>
            <a:r>
              <a:rPr lang="en-US" dirty="0">
                <a:solidFill>
                  <a:schemeClr val="tx2"/>
                </a:solidFill>
              </a:rPr>
              <a:t>is translated to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Cédric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Image result for html is f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948" y="2697144"/>
            <a:ext cx="40576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87227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Metadata, freedom 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99" y="1523761"/>
            <a:ext cx="3504699" cy="21892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6291" y="3786003"/>
            <a:ext cx="35853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Franklin Gothic Book" panose="020B0503020102020204" pitchFamily="34" charset="0"/>
              </a:rPr>
              <a:t>I’ll introduce you to the Power Query M language.</a:t>
            </a:r>
          </a:p>
          <a:p>
            <a:endParaRPr lang="en-US" sz="1600" i="1" dirty="0">
              <a:latin typeface="Franklin Gothic Book" panose="020B0503020102020204" pitchFamily="34" charset="0"/>
            </a:endParaRPr>
          </a:p>
          <a:p>
            <a:r>
              <a:rPr lang="en-US" sz="1600" i="1" dirty="0">
                <a:latin typeface="Franklin Gothic Book" panose="020B0503020102020204" pitchFamily="34" charset="0"/>
              </a:rPr>
              <a:t>But first take a minute to say goodbye to your friends and family!</a:t>
            </a:r>
          </a:p>
        </p:txBody>
      </p:sp>
    </p:spTree>
    <p:extLst>
      <p:ext uri="{BB962C8B-B14F-4D97-AF65-F5344CB8AC3E}">
        <p14:creationId xmlns:p14="http://schemas.microsoft.com/office/powerpoint/2010/main" val="222786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428936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Functions can return errors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0/0</a:t>
            </a:r>
            <a:endParaRPr lang="en-US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try … otherwise … </a:t>
            </a:r>
            <a:r>
              <a:rPr lang="en-US" dirty="0"/>
              <a:t>to handle them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You can create your own errors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“my message”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And check them 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HasError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dirty="0"/>
              <a:t>and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x[Error]</a:t>
            </a:r>
            <a:endParaRPr lang="en-US" b="1" dirty="0"/>
          </a:p>
        </p:txBody>
      </p:sp>
      <p:pic>
        <p:nvPicPr>
          <p:cNvPr id="3074" name="Picture 2" descr="Image result for error jo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08" y="1523761"/>
            <a:ext cx="2939975" cy="44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63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6869538" cy="4952866"/>
          </a:xfrm>
        </p:spPr>
        <p:txBody>
          <a:bodyPr/>
          <a:lstStyle/>
          <a:p>
            <a:r>
              <a:rPr lang="en-US" dirty="0"/>
              <a:t>Parse movie title and extract production’s year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Shawshank Redemption (</a:t>
            </a:r>
            <a:r>
              <a:rPr lang="en-US" sz="2400" dirty="0">
                <a:solidFill>
                  <a:srgbClr val="00B050"/>
                </a:solidFill>
              </a:rPr>
              <a:t>1994</a:t>
            </a:r>
            <a:r>
              <a:rPr lang="en-US" sz="2400" dirty="0"/>
              <a:t>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My Dad Says (</a:t>
            </a:r>
            <a:r>
              <a:rPr lang="en-US" sz="2400" dirty="0">
                <a:solidFill>
                  <a:srgbClr val="00B050"/>
                </a:solidFill>
              </a:rPr>
              <a:t>2010</a:t>
            </a:r>
            <a:r>
              <a:rPr lang="en-US" sz="2400" dirty="0"/>
              <a:t>) {Dog Ed (#1.7)}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Years Younger (</a:t>
            </a:r>
            <a:r>
              <a:rPr lang="en-US" sz="2400" dirty="0">
                <a:solidFill>
                  <a:srgbClr val="00B050"/>
                </a:solidFill>
              </a:rPr>
              <a:t>2004</a:t>
            </a:r>
            <a:r>
              <a:rPr lang="en-US" sz="2400" dirty="0"/>
              <a:t>/I)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abcd</a:t>
            </a:r>
            <a:r>
              <a:rPr lang="en-US" sz="2400" dirty="0"/>
              <a:t>(19xy) </a:t>
            </a:r>
            <a:r>
              <a:rPr lang="en-US" sz="2400" dirty="0" err="1"/>
              <a:t>hqskj</a:t>
            </a:r>
            <a:r>
              <a:rPr lang="en-US" sz="2400" dirty="0"/>
              <a:t> </a:t>
            </a:r>
            <a:r>
              <a:rPr lang="en-US" sz="2400" dirty="0" err="1"/>
              <a:t>dhq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B050"/>
                </a:solidFill>
              </a:rPr>
              <a:t>2020</a:t>
            </a:r>
            <a:r>
              <a:rPr lang="en-US" sz="2400" dirty="0"/>
              <a:t>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fdsdf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B050"/>
                </a:solidFill>
              </a:rPr>
              <a:t>1995</a:t>
            </a:r>
            <a:r>
              <a:rPr lang="en-US" sz="2400" dirty="0"/>
              <a:t>) </a:t>
            </a:r>
            <a:r>
              <a:rPr lang="en-US" sz="2400" dirty="0" err="1"/>
              <a:t>sdfsdf</a:t>
            </a:r>
            <a:r>
              <a:rPr lang="en-US" sz="2400" dirty="0"/>
              <a:t> (19)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050" name="Picture 2" descr="Image result for Joke challe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58" y="1864883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2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87227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Metadata freedom 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290" name="Picture 2" descr="Image result for joke programming l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43" y="1523761"/>
            <a:ext cx="3892556" cy="43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66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Recursive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Scoping operator “@” (arrobas)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Factorial = (x) =&gt;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= 0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* </a:t>
            </a:r>
            <a:r>
              <a:rPr lang="en-GB" sz="2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Factorial(x - 1),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Result = Factorial(3) 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6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8194" name="Picture 2" descr="Image result for recursive jo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030" y="1523761"/>
            <a:ext cx="3631602" cy="36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55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back to the html characters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47270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Encoded with pattern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&amp;#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Second iteration: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None or many special chars in a word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u="sng" dirty="0" err="1">
                <a:solidFill>
                  <a:schemeClr val="tx2"/>
                </a:solidFill>
              </a:rPr>
              <a:t>Expl</a:t>
            </a:r>
            <a:r>
              <a:rPr lang="en-US" u="sng" dirty="0">
                <a:solidFill>
                  <a:schemeClr val="tx2"/>
                </a:solidFill>
              </a:rPr>
              <a:t>: </a:t>
            </a:r>
          </a:p>
          <a:p>
            <a:pPr lvl="2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H&amp;#233;l&amp;#232;ne </a:t>
            </a:r>
            <a:r>
              <a:rPr lang="en-US" dirty="0">
                <a:solidFill>
                  <a:schemeClr val="tx2"/>
                </a:solidFill>
              </a:rPr>
              <a:t>is translated to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Hélène</a:t>
            </a:r>
          </a:p>
          <a:p>
            <a:pPr lvl="2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 </a:t>
            </a:r>
            <a:r>
              <a:rPr lang="en-US" dirty="0">
                <a:solidFill>
                  <a:schemeClr val="tx2"/>
                </a:solidFill>
              </a:rPr>
              <a:t>is translated to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</a:p>
          <a:p>
            <a:pPr lvl="2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Cl&amp;#233;mence </a:t>
            </a:r>
            <a:r>
              <a:rPr lang="en-US" dirty="0">
                <a:solidFill>
                  <a:schemeClr val="tx2"/>
                </a:solidFill>
              </a:rPr>
              <a:t>is translated to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Clémence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Image result for html is f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42" y="1360714"/>
            <a:ext cx="3090183" cy="462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59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87227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Metadata freedom 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10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 source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Standard library includes methods to access data 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Sql.Database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lets you run a query on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Usually it’s a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/>
              <a:t> but could be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dirty="0"/>
              <a:t> 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1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8550" cy="76197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customers: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Update “Age”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Insert new customers</a:t>
            </a:r>
          </a:p>
        </p:txBody>
      </p:sp>
      <p:pic>
        <p:nvPicPr>
          <p:cNvPr id="11266" name="Picture 2" descr="Image result for joke custo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67" y="2603126"/>
            <a:ext cx="58293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1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You Rock! Sponsor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sz="6350" b="1" dirty="0"/>
              <a:t>13:45 Track 1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„Das super nerdige Solisyon Film- und Serienquiz“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313" y="4762536"/>
            <a:ext cx="3855123" cy="15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93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587227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Metadata, freedom 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6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81116" y="1523761"/>
            <a:ext cx="7547270" cy="4952866"/>
          </a:xfrm>
        </p:spPr>
        <p:txBody>
          <a:bodyPr>
            <a:normAutofit/>
          </a:bodyPr>
          <a:lstStyle/>
          <a:p>
            <a:r>
              <a:rPr lang="en-US" dirty="0"/>
              <a:t>Information associated to a value</a:t>
            </a:r>
          </a:p>
          <a:p>
            <a:r>
              <a:rPr lang="en-US" dirty="0"/>
              <a:t>Presented as a record</a:t>
            </a:r>
          </a:p>
          <a:p>
            <a:pPr marL="1181109" lvl="1" indent="-571500">
              <a:buFont typeface="Arial" panose="020B0604020202020204" pitchFamily="34" charset="0"/>
              <a:buChar char="•"/>
            </a:pPr>
            <a:r>
              <a:rPr lang="en-US" dirty="0"/>
              <a:t>Assign</a:t>
            </a:r>
          </a:p>
          <a:p>
            <a:r>
              <a:rPr lang="sv-S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sv-S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"Mozart" </a:t>
            </a:r>
            <a:r>
              <a:rPr lang="sv-SE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sv-S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</a:p>
          <a:p>
            <a:r>
              <a:rPr lang="sv-S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Rating = 5, </a:t>
            </a:r>
          </a:p>
          <a:p>
            <a:r>
              <a:rPr lang="sv-S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Tags = {"Classical"} </a:t>
            </a:r>
          </a:p>
          <a:p>
            <a:r>
              <a:rPr lang="sv-S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</a:t>
            </a:r>
          </a:p>
          <a:p>
            <a:pPr marL="1066809" lvl="1" indent="-457200">
              <a:buFont typeface="Arial" panose="020B0604020202020204" pitchFamily="34" charset="0"/>
              <a:buChar char="•"/>
            </a:pPr>
            <a:r>
              <a:rPr lang="sv-SE" dirty="0"/>
              <a:t>Retrieve</a:t>
            </a:r>
          </a:p>
          <a:p>
            <a:r>
              <a:rPr lang="fr-B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Value.Metadata</a:t>
            </a:r>
            <a:r>
              <a:rPr lang="fr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"Mozart" 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26" y="0"/>
            <a:ext cx="4959274" cy="68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1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6858780" cy="49528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Retrieve content of a website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Handling not existing/available website</a:t>
            </a:r>
          </a:p>
        </p:txBody>
      </p:sp>
      <p:pic>
        <p:nvPicPr>
          <p:cNvPr id="9218" name="Picture 2" descr="Résultat de recherche d'images pour &quot;joke parsing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88" y="437777"/>
            <a:ext cx="4267200" cy="581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37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... After-Show-Party!!!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5"/>
                </a:solidFill>
              </a:rPr>
              <a:t>5 Jahre SQL </a:t>
            </a:r>
            <a:r>
              <a:rPr lang="de-DE" b="1" dirty="0" err="1">
                <a:solidFill>
                  <a:schemeClr val="accent5"/>
                </a:solidFill>
              </a:rPr>
              <a:t>Saturday</a:t>
            </a:r>
            <a:endParaRPr lang="de-DE" b="1" dirty="0">
              <a:solidFill>
                <a:schemeClr val="accent5"/>
              </a:solidFill>
            </a:endParaRPr>
          </a:p>
          <a:p>
            <a:pPr algn="ctr"/>
            <a:r>
              <a:rPr lang="de-DE" sz="3387" dirty="0"/>
              <a:t>an der Hochschule Bonn-Rhein-Sieg</a:t>
            </a:r>
          </a:p>
          <a:p>
            <a:pPr algn="ctr"/>
            <a:endParaRPr lang="de-DE" b="1" dirty="0">
              <a:solidFill>
                <a:schemeClr val="accent5"/>
              </a:solidFill>
            </a:endParaRPr>
          </a:p>
          <a:p>
            <a:pPr algn="ctr"/>
            <a:r>
              <a:rPr lang="de-DE" sz="4657" b="1" dirty="0" err="1">
                <a:solidFill>
                  <a:schemeClr val="accent5"/>
                </a:solidFill>
              </a:rPr>
              <a:t>SQLSat</a:t>
            </a:r>
            <a:r>
              <a:rPr lang="de-DE" sz="4657" b="1" dirty="0">
                <a:solidFill>
                  <a:schemeClr val="accent5"/>
                </a:solidFill>
              </a:rPr>
              <a:t> </a:t>
            </a:r>
            <a:r>
              <a:rPr lang="de-DE" sz="4657" b="1" dirty="0" err="1">
                <a:solidFill>
                  <a:schemeClr val="accent5"/>
                </a:solidFill>
              </a:rPr>
              <a:t>Bruzzler</a:t>
            </a:r>
            <a:r>
              <a:rPr lang="de-DE" sz="4657" b="1" dirty="0">
                <a:solidFill>
                  <a:schemeClr val="accent5"/>
                </a:solidFill>
              </a:rPr>
              <a:t> - Grillparty</a:t>
            </a:r>
          </a:p>
          <a:p>
            <a:pPr algn="ctr"/>
            <a:r>
              <a:rPr lang="de-DE" dirty="0"/>
              <a:t>Würstchen &amp; Bier ab ca. </a:t>
            </a:r>
            <a:r>
              <a:rPr lang="de-DE" b="1" dirty="0"/>
              <a:t>19.00 Uhr</a:t>
            </a:r>
          </a:p>
          <a:p>
            <a:pPr algn="ctr"/>
            <a:r>
              <a:rPr lang="de-DE" dirty="0"/>
              <a:t>am Ende der Hochschulstraße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6" b="91289" l="51412" r="95882">
                        <a14:foregroundMark x1="66000" y1="11615" x2="67765" y2="8893"/>
                        <a14:foregroundMark x1="67412" y1="10345" x2="71647" y2="6897"/>
                        <a14:foregroundMark x1="71647" y1="6897" x2="71647" y2="6897"/>
                        <a14:foregroundMark x1="71647" y1="6897" x2="71647" y2="6897"/>
                        <a14:foregroundMark x1="73412" y1="5808" x2="73412" y2="5808"/>
                        <a14:foregroundMark x1="73647" y1="6897" x2="74000" y2="8893"/>
                        <a14:foregroundMark x1="74471" y1="12160" x2="74471" y2="12160"/>
                        <a14:foregroundMark x1="75176" y1="13793" x2="75176" y2="13793"/>
                        <a14:foregroundMark x1="75412" y1="16334" x2="75412" y2="16334"/>
                        <a14:foregroundMark x1="75882" y1="18149" x2="75882" y2="18149"/>
                        <a14:foregroundMark x1="64235" y1="43739" x2="64235" y2="43739"/>
                        <a14:foregroundMark x1="69294" y1="36661" x2="69294" y2="36661"/>
                        <a14:foregroundMark x1="71529" y1="37568" x2="71529" y2="37568"/>
                        <a14:foregroundMark x1="77176" y1="39383" x2="77176" y2="39383"/>
                        <a14:foregroundMark x1="79294" y1="39383" x2="79294" y2="39383"/>
                        <a14:foregroundMark x1="78588" y1="39927" x2="78588" y2="39927"/>
                        <a14:foregroundMark x1="80824" y1="40472" x2="80824" y2="40472"/>
                        <a14:foregroundMark x1="79647" y1="38838" x2="79647" y2="38838"/>
                        <a14:foregroundMark x1="66588" y1="48457" x2="66588" y2="48457"/>
                        <a14:foregroundMark x1="66588" y1="47368" x2="66588" y2="47368"/>
                        <a14:foregroundMark x1="66353" y1="45554" x2="66353" y2="45554"/>
                        <a14:foregroundMark x1="81647" y1="35935" x2="81647" y2="35935"/>
                        <a14:foregroundMark x1="81647" y1="35572" x2="81647" y2="35572"/>
                        <a14:foregroundMark x1="71765" y1="10526" x2="71765" y2="10526"/>
                      </a14:backgroundRemoval>
                    </a14:imgEffect>
                  </a14:imgLayer>
                </a14:imgProps>
              </a:ext>
            </a:extLst>
          </a:blip>
          <a:srcRect l="51951" r="3744" b="7160"/>
          <a:stretch/>
        </p:blipFill>
        <p:spPr>
          <a:xfrm>
            <a:off x="0" y="3259697"/>
            <a:ext cx="2429691" cy="33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4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32" y="5675524"/>
            <a:ext cx="1142952" cy="571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89" y="3595355"/>
            <a:ext cx="1523936" cy="683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2802" r="23577"/>
          <a:stretch/>
        </p:blipFill>
        <p:spPr>
          <a:xfrm>
            <a:off x="7651924" y="5585106"/>
            <a:ext cx="1142952" cy="752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518" y="2540455"/>
            <a:ext cx="1904919" cy="4047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640" y="3716616"/>
            <a:ext cx="1523936" cy="5714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689" y="4794541"/>
            <a:ext cx="1523936" cy="411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149" y="2418132"/>
            <a:ext cx="1904919" cy="6723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779" y="2432386"/>
            <a:ext cx="1904919" cy="5128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300" y="932665"/>
            <a:ext cx="3855123" cy="15239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4945" y="5692192"/>
            <a:ext cx="1142952" cy="5381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591" y="4803610"/>
            <a:ext cx="1523936" cy="5994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640" y="4794541"/>
            <a:ext cx="1523936" cy="4729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3591" y="3438910"/>
            <a:ext cx="1523936" cy="888963"/>
          </a:xfrm>
          <a:prstGeom prst="rect">
            <a:avLst/>
          </a:prstGeom>
        </p:spPr>
      </p:pic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Sponsors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2083" y="1451062"/>
            <a:ext cx="1738233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You Rock! Sponsor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2082" y="2416774"/>
            <a:ext cx="1322798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Gold Sponsor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2083" y="3591178"/>
            <a:ext cx="1373005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Silver Sponsor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081" y="5585107"/>
            <a:ext cx="1499834" cy="320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82" dirty="0">
                <a:solidFill>
                  <a:srgbClr val="26BDC9"/>
                </a:solidFill>
              </a:rPr>
              <a:t>Bronze Sponsor</a:t>
            </a:r>
          </a:p>
        </p:txBody>
      </p:sp>
    </p:spTree>
    <p:extLst>
      <p:ext uri="{BB962C8B-B14F-4D97-AF65-F5344CB8AC3E}">
        <p14:creationId xmlns:p14="http://schemas.microsoft.com/office/powerpoint/2010/main" val="358373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the date for exiting 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PASS Camp 2017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dirty="0"/>
            </a:br>
            <a:r>
              <a:rPr lang="de-DE" dirty="0"/>
              <a:t>Main Camp </a:t>
            </a:r>
            <a:r>
              <a:rPr lang="de-DE" b="1" dirty="0"/>
              <a:t>05.12. – 07.12.2017 </a:t>
            </a:r>
            <a:r>
              <a:rPr lang="de-DE" dirty="0"/>
              <a:t>(04.12. Kick-Off abends)</a:t>
            </a:r>
            <a:br>
              <a:rPr lang="de-DE" dirty="0"/>
            </a:br>
            <a:r>
              <a:rPr lang="en-US" dirty="0"/>
              <a:t>Lufthansa Training &amp; Conference Center, </a:t>
            </a:r>
            <a:r>
              <a:rPr lang="en-US" dirty="0" err="1"/>
              <a:t>Seeheim</a:t>
            </a:r>
            <a:endParaRPr lang="de-DE" dirty="0"/>
          </a:p>
          <a:p>
            <a:endParaRPr lang="de-DE" dirty="0"/>
          </a:p>
          <a:p>
            <a:r>
              <a:rPr lang="de-DE" b="1" dirty="0">
                <a:solidFill>
                  <a:schemeClr val="accent1"/>
                </a:solidFill>
              </a:rPr>
              <a:t>SQL Konferenz 2018</a:t>
            </a:r>
            <a:br>
              <a:rPr lang="de-DE" b="1" dirty="0">
                <a:solidFill>
                  <a:schemeClr val="accent1"/>
                </a:solidFill>
              </a:rPr>
            </a:br>
            <a:endParaRPr lang="de-DE" b="1" dirty="0">
              <a:solidFill>
                <a:schemeClr val="accent1"/>
              </a:solidFill>
            </a:endParaRPr>
          </a:p>
          <a:p>
            <a:r>
              <a:rPr lang="de-DE" dirty="0" err="1"/>
              <a:t>PreCon</a:t>
            </a:r>
            <a:r>
              <a:rPr lang="de-DE" dirty="0"/>
              <a:t>: </a:t>
            </a:r>
            <a:r>
              <a:rPr lang="de-DE" b="1" dirty="0"/>
              <a:t>26.02.2018</a:t>
            </a:r>
            <a:br>
              <a:rPr lang="de-DE" dirty="0"/>
            </a:br>
            <a:r>
              <a:rPr lang="de-DE" dirty="0" err="1"/>
              <a:t>MainCon</a:t>
            </a:r>
            <a:r>
              <a:rPr lang="de-DE" dirty="0"/>
              <a:t>: </a:t>
            </a:r>
            <a:r>
              <a:rPr lang="de-DE" b="1" dirty="0"/>
              <a:t>27.02. – 28.02.2018</a:t>
            </a:r>
            <a:br>
              <a:rPr lang="de-DE" dirty="0"/>
            </a:br>
            <a:r>
              <a:rPr lang="de-DE" dirty="0" err="1"/>
              <a:t>Darmstadtium</a:t>
            </a:r>
            <a:r>
              <a:rPr lang="de-DE" dirty="0"/>
              <a:t>, Darmstadt </a:t>
            </a:r>
          </a:p>
          <a:p>
            <a:endParaRPr lang="de-DE" dirty="0"/>
          </a:p>
          <a:p>
            <a:r>
              <a:rPr lang="en-US" sz="4233" dirty="0">
                <a:solidFill>
                  <a:srgbClr val="26BDC9"/>
                </a:solidFill>
              </a:rPr>
              <a:t>More information at PASS booth</a:t>
            </a:r>
            <a:endParaRPr lang="de-DE" sz="4233" dirty="0">
              <a:solidFill>
                <a:srgbClr val="26BD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8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lbow Connector 8"/>
          <p:cNvCxnSpPr/>
          <p:nvPr/>
        </p:nvCxnSpPr>
        <p:spPr>
          <a:xfrm>
            <a:off x="2647162" y="875079"/>
            <a:ext cx="2631111" cy="1538043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1"/>
          </p:cNvCxnSpPr>
          <p:nvPr/>
        </p:nvCxnSpPr>
        <p:spPr>
          <a:xfrm rot="10800000" flipV="1">
            <a:off x="6842797" y="392292"/>
            <a:ext cx="2813533" cy="2388000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7" idx="1"/>
          </p:cNvCxnSpPr>
          <p:nvPr/>
        </p:nvCxnSpPr>
        <p:spPr>
          <a:xfrm rot="10800000">
            <a:off x="7219951" y="3528810"/>
            <a:ext cx="2069096" cy="542310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542406" y="2999770"/>
            <a:ext cx="2825273" cy="1027236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513" y="626296"/>
            <a:ext cx="220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Segoe"/>
                <a:cs typeface="Segoe"/>
              </a:rPr>
              <a:t>In a nutshell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502" y="2755321"/>
            <a:ext cx="193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Segoe"/>
                <a:cs typeface="Segoe"/>
              </a:rPr>
              <a:t>Open-sources contributions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56329" y="38349"/>
            <a:ext cx="193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Segoe"/>
                <a:cs typeface="Segoe"/>
              </a:rPr>
              <a:t>Skills &amp; Interests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89047" y="3871065"/>
            <a:ext cx="2140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Segoe"/>
                <a:cs typeface="Segoe"/>
              </a:rPr>
              <a:t>Recognitions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8105" y="1177729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Agile data warehouse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Quality-oriented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Automation fanboy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92687" y="4352520"/>
            <a:ext cx="278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Microsoft MVP Data Platform award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Agile leader of the month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91606" y="746237"/>
            <a:ext cx="3200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Database architecture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Data modeling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Business intelligence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Data warehousing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ETL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</a:rPr>
              <a:t>Olap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/Tabular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No SQL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Big data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Data analysis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Machine learning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507" y="3520434"/>
            <a:ext cx="432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Testing framework for BI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  <a:hlinkClick r:id="rId2"/>
              </a:rPr>
              <a:t>www.nbi.io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Other projects on github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Deployment SSRS – </a:t>
            </a: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  <a:hlinkClick r:id="rId3"/>
              </a:rPr>
              <a:t>RsPackage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</a:rPr>
              <a:t>TmBundle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 for a few languages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Starting SSIS from </a:t>
            </a: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</a:rPr>
              <a:t>.Net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 - 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  <a:hlinkClick r:id="rId4"/>
              </a:rPr>
              <a:t>Cassis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Toolset for special cases of modeling: </a:t>
            </a: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  <a:hlinkClick r:id="rId5"/>
              </a:rPr>
              <a:t>ERMine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 et </a:t>
            </a:r>
            <a:r>
              <a:rPr lang="en-US" sz="1600" dirty="0" err="1">
                <a:solidFill>
                  <a:srgbClr val="595959"/>
                </a:solidFill>
                <a:latin typeface="Segoe"/>
                <a:cs typeface="Segoe"/>
                <a:hlinkClick r:id="rId6"/>
              </a:rPr>
              <a:t>Tibre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marL="742913" lvl="1" indent="-285737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And much more</a:t>
            </a:r>
          </a:p>
          <a:p>
            <a:pPr marL="742913" lvl="1" indent="-285737"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marL="285737" indent="-285737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</p:txBody>
      </p:sp>
      <p:cxnSp>
        <p:nvCxnSpPr>
          <p:cNvPr id="45" name="Elbow Connector 44"/>
          <p:cNvCxnSpPr/>
          <p:nvPr/>
        </p:nvCxnSpPr>
        <p:spPr>
          <a:xfrm rot="10800000">
            <a:off x="5486959" y="4287843"/>
            <a:ext cx="633051" cy="701812"/>
          </a:xfrm>
          <a:prstGeom prst="bentConnector2">
            <a:avLst/>
          </a:prstGeom>
          <a:ln w="508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18665" y="4789601"/>
            <a:ext cx="229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Segoe"/>
                <a:cs typeface="Segoe"/>
              </a:rPr>
              <a:t>Experience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86963" y="5189714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15 years with SQL Server</a:t>
            </a:r>
          </a:p>
          <a:p>
            <a:pPr marL="285737" indent="-28573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Former consultant, working internally for </a:t>
            </a:r>
            <a:r>
              <a:rPr lang="en-US" sz="1600" dirty="0">
                <a:solidFill>
                  <a:srgbClr val="595959"/>
                </a:solidFill>
                <a:latin typeface="Segoe"/>
                <a:cs typeface="Segoe"/>
                <a:hlinkClick r:id="rId7"/>
              </a:rPr>
              <a:t>Elia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81" y="1955237"/>
            <a:ext cx="2584955" cy="2531239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744179" y="1955238"/>
            <a:ext cx="2496260" cy="2546081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67" name="TextBox 66"/>
          <p:cNvSpPr txBox="1"/>
          <p:nvPr/>
        </p:nvSpPr>
        <p:spPr>
          <a:xfrm>
            <a:off x="4736125" y="428257"/>
            <a:ext cx="2555631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latin typeface="Eras Demi ITC" panose="020B0805030504020804" pitchFamily="34" charset="0"/>
              </a:rPr>
              <a:t>Cédric L. Charlier</a:t>
            </a:r>
          </a:p>
          <a:p>
            <a:pPr algn="ctr"/>
            <a:r>
              <a:rPr lang="en-US" sz="1801" dirty="0">
                <a:latin typeface="Eras Demi ITC" panose="020B0805030504020804" pitchFamily="34" charset="0"/>
                <a:hlinkClick r:id="rId9"/>
              </a:rPr>
              <a:t>@Seddryck</a:t>
            </a:r>
            <a:endParaRPr lang="en-US" sz="1801" dirty="0">
              <a:latin typeface="Eras Demi ITC" panose="020B08050305040208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86678" y="982667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Segoe"/>
                <a:cs typeface="Segoe"/>
                <a:hlinkClick r:id="rId10"/>
              </a:rPr>
              <a:t>seddryck.wordpress.com</a:t>
            </a:r>
            <a:endParaRPr lang="en-US" sz="1600" dirty="0">
              <a:solidFill>
                <a:srgbClr val="595959"/>
              </a:solidFill>
              <a:latin typeface="Segoe"/>
              <a:cs typeface="Segoe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Segoe"/>
                <a:cs typeface="Segoe"/>
              </a:rPr>
              <a:t>Data &amp; BI architect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0038" y="421858"/>
            <a:ext cx="479897" cy="3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1523761"/>
            <a:ext cx="7962272" cy="495286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How to be boring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Decode the fun with the html characters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Error handling … keep smiling!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“Do something while” does not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Doing the L(augh) of ETL (no kidding)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Metadata freedom 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68" y="2834506"/>
            <a:ext cx="3523325" cy="25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8903" y="5310939"/>
            <a:ext cx="324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Franklin Gothic Book" panose="020B0503020102020204" pitchFamily="34" charset="0"/>
              </a:rPr>
              <a:t>Frankly, I can’t remember why I selected this session</a:t>
            </a:r>
          </a:p>
        </p:txBody>
      </p:sp>
    </p:spTree>
    <p:extLst>
      <p:ext uri="{BB962C8B-B14F-4D97-AF65-F5344CB8AC3E}">
        <p14:creationId xmlns:p14="http://schemas.microsoft.com/office/powerpoint/2010/main" val="382363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paradigm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language</a:t>
            </a:r>
          </a:p>
          <a:p>
            <a:pPr marL="1066809" lvl="1" indent="-457200">
              <a:buFont typeface="Arial" panose="020B0604020202020204" pitchFamily="34" charset="0"/>
              <a:buChar char="•"/>
            </a:pPr>
            <a:r>
              <a:rPr lang="en-US" dirty="0"/>
              <a:t>Declarative (expressions not statements)</a:t>
            </a:r>
          </a:p>
          <a:p>
            <a:pPr marL="1676418" lvl="2" indent="-457200">
              <a:buFont typeface="Arial" panose="020B0604020202020204" pitchFamily="34" charset="0"/>
              <a:buChar char="•"/>
            </a:pPr>
            <a:r>
              <a:rPr lang="en-US" dirty="0"/>
              <a:t>Languages: Lisp, Scheme, Clojure, Erlang, Haskell, F#</a:t>
            </a:r>
          </a:p>
          <a:p>
            <a:pPr marL="1676418" lvl="2" indent="-457200">
              <a:buFont typeface="Arial" panose="020B0604020202020204" pitchFamily="34" charset="0"/>
              <a:buChar char="•"/>
            </a:pPr>
            <a:r>
              <a:rPr lang="en-US" dirty="0"/>
              <a:t>DSL: R, XQuery/XSLT, (SQL and Lex/</a:t>
            </a:r>
            <a:r>
              <a:rPr lang="en-US" dirty="0" err="1"/>
              <a:t>Yacc</a:t>
            </a:r>
            <a:r>
              <a:rPr lang="en-US" dirty="0"/>
              <a:t>)</a:t>
            </a:r>
          </a:p>
          <a:p>
            <a:pPr marL="1676418" lvl="2" indent="-457200">
              <a:buFont typeface="Arial" panose="020B0604020202020204" pitchFamily="34" charset="0"/>
              <a:buChar char="•"/>
            </a:pPr>
            <a:r>
              <a:rPr lang="en-US" dirty="0"/>
              <a:t>Extensions: Java, C#, PHP, Julia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4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functional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of mathematical functions</a:t>
            </a:r>
          </a:p>
          <a:p>
            <a:pPr marL="1066809" lvl="1" indent="-457200">
              <a:buFont typeface="Arial" panose="020B0604020202020204" pitchFamily="34" charset="0"/>
              <a:buChar char="•"/>
            </a:pPr>
            <a:r>
              <a:rPr lang="en-US" dirty="0"/>
              <a:t>Avoids changing-state and mutable data</a:t>
            </a:r>
          </a:p>
          <a:p>
            <a:pPr marL="1676418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local or global state</a:t>
            </a:r>
          </a:p>
          <a:p>
            <a:pPr marL="1676418" lvl="2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side effect</a:t>
            </a:r>
            <a:endParaRPr lang="en-US" dirty="0"/>
          </a:p>
          <a:p>
            <a:pPr marL="1066809" lvl="1" indent="-457200">
              <a:buFont typeface="Arial" panose="020B0604020202020204" pitchFamily="34" charset="0"/>
              <a:buChar char="•"/>
            </a:pPr>
            <a:r>
              <a:rPr lang="en-US" dirty="0"/>
              <a:t>Output only depends on the arguments passed to this function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1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Expressiveness of a functional language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4208"/>
          </a:xfrm>
        </p:spPr>
        <p:txBody>
          <a:bodyPr/>
          <a:lstStyle/>
          <a:p>
            <a:r>
              <a:rPr lang="en-GB" dirty="0"/>
              <a:t>C# (imperative way)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248678"/>
            <a:ext cx="5157787" cy="3940985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GB" sz="37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Fibonacci(</a:t>
            </a:r>
            <a:r>
              <a:rPr lang="en-GB" sz="37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7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 = 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7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(n != 1)  {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(</a:t>
            </a:r>
            <a:r>
              <a:rPr lang="en-GB" sz="37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3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= 1; </a:t>
            </a:r>
            <a:r>
              <a:rPr lang="en-GB" sz="3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&lt;= n; </a:t>
            </a:r>
            <a:r>
              <a:rPr lang="en-GB" sz="3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++){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c = a + b;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 = b;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 = c;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   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a;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     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{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   </a:t>
            </a:r>
            <a:r>
              <a:rPr lang="en-GB" sz="37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1; 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7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37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74208"/>
          </a:xfrm>
        </p:spPr>
        <p:txBody>
          <a:bodyPr/>
          <a:lstStyle/>
          <a:p>
            <a:r>
              <a:rPr lang="en-GB" dirty="0"/>
              <a:t>Elixir (functional way)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248678"/>
            <a:ext cx="5183188" cy="3940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defmodule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Fibonacci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endParaRPr lang="en-GB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5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fib(0),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fib(1),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fib(n), </a:t>
            </a: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fib(n-1) + fib(n-2)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GB" sz="15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784980" y="1455576"/>
            <a:ext cx="27992" cy="522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104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7710</TotalTime>
  <Words>1408</Words>
  <Application>Microsoft Office PowerPoint</Application>
  <PresentationFormat>Widescreen</PresentationFormat>
  <Paragraphs>311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 New</vt:lpstr>
      <vt:lpstr>Eras Demi ITC</vt:lpstr>
      <vt:lpstr>Franklin Gothic Book</vt:lpstr>
      <vt:lpstr>Segoe</vt:lpstr>
      <vt:lpstr>Segoe UI</vt:lpstr>
      <vt:lpstr>Wingdings</vt:lpstr>
      <vt:lpstr>SQLSatOslo 2016</vt:lpstr>
      <vt:lpstr>Image</vt:lpstr>
      <vt:lpstr>It’s Power Query M Let’s have some fun!</vt:lpstr>
      <vt:lpstr>Sponsors help us to run this event! THX!</vt:lpstr>
      <vt:lpstr>You Rock! Sponsor Session</vt:lpstr>
      <vt:lpstr>Save the date for exiting upcoming events</vt:lpstr>
      <vt:lpstr>PowerPoint Presentation</vt:lpstr>
      <vt:lpstr>Agenda</vt:lpstr>
      <vt:lpstr>Programming paradigm </vt:lpstr>
      <vt:lpstr>Benefits of functional languages</vt:lpstr>
      <vt:lpstr>Expressiveness of a functional language</vt:lpstr>
      <vt:lpstr>Values, list, records and tables</vt:lpstr>
      <vt:lpstr>Nested records</vt:lpstr>
      <vt:lpstr>Function and evaluation</vt:lpstr>
      <vt:lpstr>The standard library</vt:lpstr>
      <vt:lpstr>each</vt:lpstr>
      <vt:lpstr>Power Query editor</vt:lpstr>
      <vt:lpstr>PowerPoint Presentation</vt:lpstr>
      <vt:lpstr>Demo (live coding)</vt:lpstr>
      <vt:lpstr>Agenda</vt:lpstr>
      <vt:lpstr>If … then … else </vt:lpstr>
      <vt:lpstr>Demo: parse some html characters</vt:lpstr>
      <vt:lpstr>Agenda</vt:lpstr>
      <vt:lpstr>Handling errors</vt:lpstr>
      <vt:lpstr>A challenge</vt:lpstr>
      <vt:lpstr>Agenda</vt:lpstr>
      <vt:lpstr>Recursive function</vt:lpstr>
      <vt:lpstr>Demo: back to the html characters</vt:lpstr>
      <vt:lpstr>Agenda</vt:lpstr>
      <vt:lpstr>Using data source access</vt:lpstr>
      <vt:lpstr>Demo</vt:lpstr>
      <vt:lpstr>Agenda</vt:lpstr>
      <vt:lpstr>Metadata</vt:lpstr>
      <vt:lpstr>Demo</vt:lpstr>
      <vt:lpstr>Don‘t forget ... After-Show-Party!!!</vt:lpstr>
      <vt:lpstr>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Cédric Charlier</dc:creator>
  <cp:lastModifiedBy>Cédric Charlier</cp:lastModifiedBy>
  <cp:revision>49</cp:revision>
  <dcterms:created xsi:type="dcterms:W3CDTF">2017-06-04T15:14:55Z</dcterms:created>
  <dcterms:modified xsi:type="dcterms:W3CDTF">2017-06-10T14:11:45Z</dcterms:modified>
</cp:coreProperties>
</file>